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084" y="2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57D845-D4EC-4B0E-8773-9D823DD3F639}" type="datetimeFigureOut">
              <a:rPr lang="en-US" smtClean="0"/>
              <a:t>4/5/2021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B4DFA5-CBFB-476E-855F-191613A25052}" type="slidenum">
              <a:rPr lang="en-US" smtClean="0"/>
              <a:t>‹#›</a:t>
            </a:fld>
            <a:endParaRPr lang="en-US"/>
          </a:p>
        </p:txBody>
      </p:sp>
    </p:spTree>
    <p:extLst>
      <p:ext uri="{BB962C8B-B14F-4D97-AF65-F5344CB8AC3E}">
        <p14:creationId xmlns:p14="http://schemas.microsoft.com/office/powerpoint/2010/main" val="218604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Expendable mold casting involves use of plastics, sand, and investment for casting. The process helps in the general classification. For the process of casting to be successful there are various factors that have to be considered before casting. </a:t>
            </a:r>
          </a:p>
          <a:p>
            <a:pPr lvl="0"/>
            <a:r>
              <a:rPr lang="en-US" sz="1200" kern="1200" dirty="0" smtClean="0">
                <a:solidFill>
                  <a:schemeClr val="tx1"/>
                </a:solidFill>
                <a:effectLst/>
                <a:latin typeface="+mn-lt"/>
                <a:ea typeface="+mn-ea"/>
                <a:cs typeface="+mn-cs"/>
              </a:rPr>
              <a:t>The casting process needs to be accurate so that the molds won’t be shapeless and also to produce the desired dimension. Where the process will take place and the preparation requires quality surface for quality production. </a:t>
            </a:r>
          </a:p>
          <a:p>
            <a:pPr lvl="0"/>
            <a:r>
              <a:rPr lang="en-US" sz="1200" kern="1200" dirty="0" smtClean="0">
                <a:solidFill>
                  <a:schemeClr val="tx1"/>
                </a:solidFill>
                <a:effectLst/>
                <a:latin typeface="+mn-lt"/>
                <a:ea typeface="+mn-ea"/>
                <a:cs typeface="+mn-cs"/>
              </a:rPr>
              <a:t>The type of pattern that one need to design should be considered before the initiation of the process, this saves the resources and labor that will be applied. Some of the mold required tends to be expensive, it is important to plan which mold one is going to cast and the quantity required to plan for the cost of purchase. </a:t>
            </a:r>
          </a:p>
          <a:p>
            <a:pPr lvl="0"/>
            <a:r>
              <a:rPr lang="en-US" sz="1200" kern="1200" dirty="0" smtClean="0">
                <a:solidFill>
                  <a:schemeClr val="tx1"/>
                </a:solidFill>
                <a:effectLst/>
                <a:latin typeface="+mn-lt"/>
                <a:ea typeface="+mn-ea"/>
                <a:cs typeface="+mn-cs"/>
              </a:rPr>
              <a:t>Some materials have restrictions and it is important to understand how they are used before the attempt of trying to use them.</a:t>
            </a:r>
          </a:p>
          <a:p>
            <a:endParaRPr lang="en-US" dirty="0"/>
          </a:p>
        </p:txBody>
      </p:sp>
      <p:sp>
        <p:nvSpPr>
          <p:cNvPr id="4" name="Slide Number Placeholder 3"/>
          <p:cNvSpPr>
            <a:spLocks noGrp="1"/>
          </p:cNvSpPr>
          <p:nvPr>
            <p:ph type="sldNum" sz="quarter" idx="10"/>
          </p:nvPr>
        </p:nvSpPr>
        <p:spPr/>
        <p:txBody>
          <a:bodyPr/>
          <a:lstStyle/>
          <a:p>
            <a:fld id="{4DB4DFA5-CBFB-476E-855F-191613A25052}" type="slidenum">
              <a:rPr lang="en-US" smtClean="0"/>
              <a:t>2</a:t>
            </a:fld>
            <a:endParaRPr lang="en-US"/>
          </a:p>
        </p:txBody>
      </p:sp>
    </p:spTree>
    <p:extLst>
      <p:ext uri="{BB962C8B-B14F-4D97-AF65-F5344CB8AC3E}">
        <p14:creationId xmlns:p14="http://schemas.microsoft.com/office/powerpoint/2010/main" val="32794865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evaporate patterns is mad of polystyrene, during the process the pattern remains in the mold for some quite some time until the molten metal melts completely. </a:t>
            </a:r>
          </a:p>
          <a:p>
            <a:pPr lvl="0"/>
            <a:r>
              <a:rPr lang="en-US" sz="1200" kern="1200" dirty="0" smtClean="0">
                <a:solidFill>
                  <a:schemeClr val="tx1"/>
                </a:solidFill>
                <a:effectLst/>
                <a:latin typeface="+mn-lt"/>
                <a:ea typeface="+mn-ea"/>
                <a:cs typeface="+mn-cs"/>
              </a:rPr>
              <a:t>The component being polystyrene, it makes the material to be lightweight and there it can be cut using the hand any time of operation. </a:t>
            </a:r>
          </a:p>
          <a:p>
            <a:pPr lvl="0"/>
            <a:r>
              <a:rPr lang="en-US" sz="1200" kern="1200" dirty="0" smtClean="0">
                <a:solidFill>
                  <a:schemeClr val="tx1"/>
                </a:solidFill>
                <a:effectLst/>
                <a:latin typeface="+mn-lt"/>
                <a:ea typeface="+mn-ea"/>
                <a:cs typeface="+mn-cs"/>
              </a:rPr>
              <a:t>They are mainly produced by the mold or the die. The patterns are divided into slices due to multiple and complex shapes. The slices can also be glued and clamped together. </a:t>
            </a:r>
          </a:p>
          <a:p>
            <a:pPr lvl="0"/>
            <a:r>
              <a:rPr lang="en-US" sz="1200" kern="1200" dirty="0" smtClean="0">
                <a:solidFill>
                  <a:schemeClr val="tx1"/>
                </a:solidFill>
                <a:effectLst/>
                <a:latin typeface="+mn-lt"/>
                <a:ea typeface="+mn-ea"/>
                <a:cs typeface="+mn-cs"/>
              </a:rPr>
              <a:t>The full-mold and the lost foam process are common in the evaporate patterns; they make the sand be ready for the reusability and casting of various sizes. </a:t>
            </a:r>
          </a:p>
          <a:p>
            <a:pPr lvl="0"/>
            <a:r>
              <a:rPr lang="en-US" sz="1200" kern="1200" dirty="0" smtClean="0">
                <a:solidFill>
                  <a:schemeClr val="tx1"/>
                </a:solidFill>
                <a:effectLst/>
                <a:latin typeface="+mn-lt"/>
                <a:ea typeface="+mn-ea"/>
                <a:cs typeface="+mn-cs"/>
              </a:rPr>
              <a:t>During the lost-foam casting, molds can be placed into sections, they are the shaken, cleaned and finishing is carried. The final step involves separation of molds and its materials. The process can use the punch out machines, and the vibratory machines. </a:t>
            </a:r>
          </a:p>
          <a:p>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DB4DFA5-CBFB-476E-855F-191613A25052}" type="slidenum">
              <a:rPr lang="en-US" smtClean="0"/>
              <a:t>11</a:t>
            </a:fld>
            <a:endParaRPr lang="en-US"/>
          </a:p>
        </p:txBody>
      </p:sp>
    </p:spTree>
    <p:extLst>
      <p:ext uri="{BB962C8B-B14F-4D97-AF65-F5344CB8AC3E}">
        <p14:creationId xmlns:p14="http://schemas.microsoft.com/office/powerpoint/2010/main" val="3909066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molds have three categories that help one decide which category is suitable. The single use molds having multiple use patterns involves the use of plaster mold casting, rubber mold casting, and the rubber mold spin casting. </a:t>
            </a:r>
          </a:p>
          <a:p>
            <a:pPr lvl="0"/>
            <a:r>
              <a:rPr lang="en-US" sz="1200" kern="1200" dirty="0" smtClean="0">
                <a:solidFill>
                  <a:schemeClr val="tx1"/>
                </a:solidFill>
                <a:effectLst/>
                <a:latin typeface="+mn-lt"/>
                <a:ea typeface="+mn-ea"/>
                <a:cs typeface="+mn-cs"/>
              </a:rPr>
              <a:t>The single use molds having single use patters include the use of a single mold during casting; there is no mixing or combination of the molds in this category. </a:t>
            </a:r>
          </a:p>
          <a:p>
            <a:pPr lvl="0"/>
            <a:r>
              <a:rPr lang="en-US" sz="1200" kern="1200" dirty="0" smtClean="0">
                <a:solidFill>
                  <a:schemeClr val="tx1"/>
                </a:solidFill>
                <a:effectLst/>
                <a:latin typeface="+mn-lt"/>
                <a:ea typeface="+mn-ea"/>
                <a:cs typeface="+mn-cs"/>
              </a:rPr>
              <a:t>The multiple use patterns involve various sizes and pose an ease while using it as someone can select one size form the many selection. The single use molds having multiple patterns hastens the decomposition, fastens the productivity and high efficiency.</a:t>
            </a:r>
          </a:p>
          <a:p>
            <a:pPr lvl="0"/>
            <a:r>
              <a:rPr lang="en-US" sz="1200" kern="1200" dirty="0" smtClean="0">
                <a:solidFill>
                  <a:schemeClr val="tx1"/>
                </a:solidFill>
                <a:effectLst/>
                <a:latin typeface="+mn-lt"/>
                <a:ea typeface="+mn-ea"/>
                <a:cs typeface="+mn-cs"/>
              </a:rPr>
              <a:t> It also lowers the scrap rates and waste during molding their more desirable than the others. The three categories have proven to be more efficient because they are able to lower the labor cost, have high out-put production, and also provides a wide choice of material selection. </a:t>
            </a:r>
          </a:p>
          <a:p>
            <a:endParaRPr lang="en-US" dirty="0"/>
          </a:p>
        </p:txBody>
      </p:sp>
      <p:sp>
        <p:nvSpPr>
          <p:cNvPr id="4" name="Slide Number Placeholder 3"/>
          <p:cNvSpPr>
            <a:spLocks noGrp="1"/>
          </p:cNvSpPr>
          <p:nvPr>
            <p:ph type="sldNum" sz="quarter" idx="10"/>
          </p:nvPr>
        </p:nvSpPr>
        <p:spPr/>
        <p:txBody>
          <a:bodyPr/>
          <a:lstStyle/>
          <a:p>
            <a:fld id="{4DB4DFA5-CBFB-476E-855F-191613A25052}" type="slidenum">
              <a:rPr lang="en-US" smtClean="0"/>
              <a:t>3</a:t>
            </a:fld>
            <a:endParaRPr lang="en-US"/>
          </a:p>
        </p:txBody>
      </p:sp>
    </p:spTree>
    <p:extLst>
      <p:ext uri="{BB962C8B-B14F-4D97-AF65-F5344CB8AC3E}">
        <p14:creationId xmlns:p14="http://schemas.microsoft.com/office/powerpoint/2010/main" val="1381811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Sand casting is the most versatile form of casting that anyone would prefer to use. In the process the granular materials are combined with the clay and water then they are placed around the pattern. </a:t>
            </a:r>
          </a:p>
          <a:p>
            <a:pPr lvl="0"/>
            <a:r>
              <a:rPr lang="en-US" sz="1200" kern="1200" dirty="0" smtClean="0">
                <a:solidFill>
                  <a:schemeClr val="tx1"/>
                </a:solidFill>
                <a:effectLst/>
                <a:latin typeface="+mn-lt"/>
                <a:ea typeface="+mn-ea"/>
                <a:cs typeface="+mn-cs"/>
              </a:rPr>
              <a:t>The simple method of inserting the liquid metal that has been melted is through the gravity flow, the gravity flow allows the melted metal be placed accordingly in the mold. After this process time is allowed for the liquid metal to solidify. </a:t>
            </a:r>
          </a:p>
          <a:p>
            <a:pPr lvl="0"/>
            <a:r>
              <a:rPr lang="en-US" sz="1200" kern="1200" dirty="0" smtClean="0">
                <a:solidFill>
                  <a:schemeClr val="tx1"/>
                </a:solidFill>
                <a:effectLst/>
                <a:latin typeface="+mn-lt"/>
                <a:ea typeface="+mn-ea"/>
                <a:cs typeface="+mn-cs"/>
              </a:rPr>
              <a:t>After it has solidified the mold is then removed. The sand casting is most suitable method since it is flexible, able to resist the heat, and inexpensive in terms of materials and labor. The sand casting affects the mechanical properties of the sand in various ways.</a:t>
            </a:r>
          </a:p>
          <a:p>
            <a:pPr lvl="0"/>
            <a:r>
              <a:rPr lang="en-US" sz="1200" kern="1200" dirty="0" smtClean="0">
                <a:solidFill>
                  <a:schemeClr val="tx1"/>
                </a:solidFill>
                <a:effectLst/>
                <a:latin typeface="+mn-lt"/>
                <a:ea typeface="+mn-ea"/>
                <a:cs typeface="+mn-cs"/>
              </a:rPr>
              <a:t> It causes the ultimate strength, also induces hardness, and in some cases the elongation is increased with increased molding and lowering of temperature. There the sand casting method has some weaknesses despite being the most affordable and efficient method.</a:t>
            </a:r>
          </a:p>
          <a:p>
            <a:endParaRPr lang="en-US" dirty="0"/>
          </a:p>
        </p:txBody>
      </p:sp>
      <p:sp>
        <p:nvSpPr>
          <p:cNvPr id="4" name="Slide Number Placeholder 3"/>
          <p:cNvSpPr>
            <a:spLocks noGrp="1"/>
          </p:cNvSpPr>
          <p:nvPr>
            <p:ph type="sldNum" sz="quarter" idx="10"/>
          </p:nvPr>
        </p:nvSpPr>
        <p:spPr/>
        <p:txBody>
          <a:bodyPr/>
          <a:lstStyle/>
          <a:p>
            <a:fld id="{4DB4DFA5-CBFB-476E-855F-191613A25052}" type="slidenum">
              <a:rPr lang="en-US" smtClean="0"/>
              <a:t>4</a:t>
            </a:fld>
            <a:endParaRPr lang="en-US"/>
          </a:p>
        </p:txBody>
      </p:sp>
    </p:spTree>
    <p:extLst>
      <p:ext uri="{BB962C8B-B14F-4D97-AF65-F5344CB8AC3E}">
        <p14:creationId xmlns:p14="http://schemas.microsoft.com/office/powerpoint/2010/main" val="2361963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most common material that is cheaply and readily available is the wood, the wood patterns can be found anywhere in the surrounding. Though it is easily available and cheap the wood patterns are not stable. </a:t>
            </a:r>
          </a:p>
          <a:p>
            <a:pPr lvl="0"/>
            <a:r>
              <a:rPr lang="en-US" sz="1200" kern="1200" dirty="0" smtClean="0">
                <a:solidFill>
                  <a:schemeClr val="tx1"/>
                </a:solidFill>
                <a:effectLst/>
                <a:latin typeface="+mn-lt"/>
                <a:ea typeface="+mn-ea"/>
                <a:cs typeface="+mn-cs"/>
              </a:rPr>
              <a:t>They have a short life span and therefore dimensionally weak. The metals are most durable materials that anyone would be recommended to use.</a:t>
            </a:r>
          </a:p>
          <a:p>
            <a:pPr lvl="0"/>
            <a:r>
              <a:rPr lang="en-US" sz="1200" kern="1200" dirty="0" smtClean="0">
                <a:solidFill>
                  <a:schemeClr val="tx1"/>
                </a:solidFill>
                <a:effectLst/>
                <a:latin typeface="+mn-lt"/>
                <a:ea typeface="+mn-ea"/>
                <a:cs typeface="+mn-cs"/>
              </a:rPr>
              <a:t> The use of search material would require the user to plan effectively since the metal materials are expensive depending on the quantity and the quality required. </a:t>
            </a:r>
          </a:p>
          <a:p>
            <a:pPr lvl="0"/>
            <a:r>
              <a:rPr lang="en-US" sz="1200" kern="1200" dirty="0" smtClean="0">
                <a:solidFill>
                  <a:schemeClr val="tx1"/>
                </a:solidFill>
                <a:effectLst/>
                <a:latin typeface="+mn-lt"/>
                <a:ea typeface="+mn-ea"/>
                <a:cs typeface="+mn-cs"/>
              </a:rPr>
              <a:t>The most commonly used are the aluminum since they can easily melt. Metals in many cases are used with individuals, who have already tested using the wood pattern and they are now advancing, the prior experience help them plan effectively for the use of the new pattern. </a:t>
            </a:r>
          </a:p>
          <a:p>
            <a:pPr lvl="0"/>
            <a:r>
              <a:rPr lang="en-US" sz="1200" kern="1200" dirty="0" smtClean="0">
                <a:solidFill>
                  <a:schemeClr val="tx1"/>
                </a:solidFill>
                <a:effectLst/>
                <a:latin typeface="+mn-lt"/>
                <a:ea typeface="+mn-ea"/>
                <a:cs typeface="+mn-cs"/>
              </a:rPr>
              <a:t>The alternative is use of hard plastics for areas where the wood and the metals are not available.</a:t>
            </a:r>
          </a:p>
          <a:p>
            <a:endParaRPr lang="en-US" dirty="0"/>
          </a:p>
        </p:txBody>
      </p:sp>
      <p:sp>
        <p:nvSpPr>
          <p:cNvPr id="4" name="Slide Number Placeholder 3"/>
          <p:cNvSpPr>
            <a:spLocks noGrp="1"/>
          </p:cNvSpPr>
          <p:nvPr>
            <p:ph type="sldNum" sz="quarter" idx="10"/>
          </p:nvPr>
        </p:nvSpPr>
        <p:spPr/>
        <p:txBody>
          <a:bodyPr/>
          <a:lstStyle/>
          <a:p>
            <a:fld id="{4DB4DFA5-CBFB-476E-855F-191613A25052}" type="slidenum">
              <a:rPr lang="en-US" smtClean="0"/>
              <a:t>5</a:t>
            </a:fld>
            <a:endParaRPr lang="en-US"/>
          </a:p>
        </p:txBody>
      </p:sp>
    </p:spTree>
    <p:extLst>
      <p:ext uri="{BB962C8B-B14F-4D97-AF65-F5344CB8AC3E}">
        <p14:creationId xmlns:p14="http://schemas.microsoft.com/office/powerpoint/2010/main" val="1550617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There are various types of patterns that can be used. Use of the one piece or solid patterns is applicable in a situation where the shape is small and the number of casting is small. </a:t>
            </a:r>
          </a:p>
          <a:p>
            <a:pPr lvl="0"/>
            <a:r>
              <a:rPr lang="en-US" sz="1200" kern="1200" dirty="0" smtClean="0">
                <a:solidFill>
                  <a:schemeClr val="tx1"/>
                </a:solidFill>
                <a:effectLst/>
                <a:latin typeface="+mn-lt"/>
                <a:ea typeface="+mn-ea"/>
                <a:cs typeface="+mn-cs"/>
              </a:rPr>
              <a:t>The split patterns are used for moderate quantities, in this type of pattern there is division of the patterns into two segments. </a:t>
            </a:r>
          </a:p>
          <a:p>
            <a:pPr lvl="0"/>
            <a:r>
              <a:rPr lang="en-US" sz="1200" kern="1200" dirty="0" smtClean="0">
                <a:solidFill>
                  <a:schemeClr val="tx1"/>
                </a:solidFill>
                <a:effectLst/>
                <a:latin typeface="+mn-lt"/>
                <a:ea typeface="+mn-ea"/>
                <a:cs typeface="+mn-cs"/>
              </a:rPr>
              <a:t>The match plate pattern drags the split patterns and also cope, it ensures that the two segments will merge when they are being reassembled. </a:t>
            </a:r>
          </a:p>
          <a:p>
            <a:pPr lvl="0"/>
            <a:r>
              <a:rPr lang="en-US" sz="1200" kern="1200" dirty="0" smtClean="0">
                <a:solidFill>
                  <a:schemeClr val="tx1"/>
                </a:solidFill>
                <a:effectLst/>
                <a:latin typeface="+mn-lt"/>
                <a:ea typeface="+mn-ea"/>
                <a:cs typeface="+mn-cs"/>
              </a:rPr>
              <a:t>The cope and drag patterns are used when the quantities for casting are large, in many cases the multiple casting might occur at once under this pattern, more than two on each of the cope and drag might also be possible to occur. </a:t>
            </a:r>
          </a:p>
          <a:p>
            <a:pPr lvl="0"/>
            <a:r>
              <a:rPr lang="en-US" sz="1200" kern="1200" dirty="0" smtClean="0">
                <a:solidFill>
                  <a:schemeClr val="tx1"/>
                </a:solidFill>
                <a:effectLst/>
                <a:latin typeface="+mn-lt"/>
                <a:ea typeface="+mn-ea"/>
                <a:cs typeface="+mn-cs"/>
              </a:rPr>
              <a:t>The types of patterns enable the one to plan for the effective ways of using the type of patterns. It also creates awareness on the type of pattern to be used for a particular condition of casting.</a:t>
            </a:r>
          </a:p>
          <a:p>
            <a:endParaRPr lang="en-US" dirty="0"/>
          </a:p>
        </p:txBody>
      </p:sp>
      <p:sp>
        <p:nvSpPr>
          <p:cNvPr id="4" name="Slide Number Placeholder 3"/>
          <p:cNvSpPr>
            <a:spLocks noGrp="1"/>
          </p:cNvSpPr>
          <p:nvPr>
            <p:ph type="sldNum" sz="quarter" idx="10"/>
          </p:nvPr>
        </p:nvSpPr>
        <p:spPr/>
        <p:txBody>
          <a:bodyPr/>
          <a:lstStyle/>
          <a:p>
            <a:fld id="{4DB4DFA5-CBFB-476E-855F-191613A25052}" type="slidenum">
              <a:rPr lang="en-US" smtClean="0"/>
              <a:t>6</a:t>
            </a:fld>
            <a:endParaRPr lang="en-US"/>
          </a:p>
        </p:txBody>
      </p:sp>
    </p:spTree>
    <p:extLst>
      <p:ext uri="{BB962C8B-B14F-4D97-AF65-F5344CB8AC3E}">
        <p14:creationId xmlns:p14="http://schemas.microsoft.com/office/powerpoint/2010/main" val="2020258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During the use of sand, there are various conditions that prevail for the process to be successful. </a:t>
            </a:r>
          </a:p>
          <a:p>
            <a:pPr lvl="0"/>
            <a:r>
              <a:rPr lang="en-US" sz="1200" kern="1200" dirty="0" smtClean="0">
                <a:solidFill>
                  <a:schemeClr val="tx1"/>
                </a:solidFill>
                <a:effectLst/>
                <a:latin typeface="+mn-lt"/>
                <a:ea typeface="+mn-ea"/>
                <a:cs typeface="+mn-cs"/>
              </a:rPr>
              <a:t>Refractoriness help the user to determine the sand ability to withstand high temperatures, the cohesiveness of the sand help determine if the sand will be able to retain its shape, permeability will indicate if the sand is capable of allowing the gases to pass through it, and collapsibility helps the user to determine the sand ability to shrink, also allowing removal of any part of the sand. </a:t>
            </a:r>
          </a:p>
          <a:p>
            <a:pPr lvl="0"/>
            <a:r>
              <a:rPr lang="en-US" sz="1200" kern="1200" dirty="0" smtClean="0">
                <a:solidFill>
                  <a:schemeClr val="tx1"/>
                </a:solidFill>
                <a:effectLst/>
                <a:latin typeface="+mn-lt"/>
                <a:ea typeface="+mn-ea"/>
                <a:cs typeface="+mn-cs"/>
              </a:rPr>
              <a:t>After the requirements have been fulfilled, the sand is process suing 80% silica, 3% of water and 9% of clay. Coating then takes place where the grain of the sand is coated with some additive reagents. The sand is the tested for moisture content, compatibility, and clay content. </a:t>
            </a:r>
          </a:p>
          <a:p>
            <a:pPr lvl="0"/>
            <a:r>
              <a:rPr lang="en-US" sz="1200" kern="1200" dirty="0" smtClean="0">
                <a:solidFill>
                  <a:schemeClr val="tx1"/>
                </a:solidFill>
                <a:effectLst/>
                <a:latin typeface="+mn-lt"/>
                <a:ea typeface="+mn-ea"/>
                <a:cs typeface="+mn-cs"/>
              </a:rPr>
              <a:t>The standard testing involves determination of the grain size, permeability, ability to withstand erosion and comprehensive strength. The most suitable sand for the process will be the silica sand since it is cheap.</a:t>
            </a:r>
          </a:p>
          <a:p>
            <a:endParaRPr lang="en-US" dirty="0"/>
          </a:p>
        </p:txBody>
      </p:sp>
      <p:sp>
        <p:nvSpPr>
          <p:cNvPr id="4" name="Slide Number Placeholder 3"/>
          <p:cNvSpPr>
            <a:spLocks noGrp="1"/>
          </p:cNvSpPr>
          <p:nvPr>
            <p:ph type="sldNum" sz="quarter" idx="10"/>
          </p:nvPr>
        </p:nvSpPr>
        <p:spPr/>
        <p:txBody>
          <a:bodyPr/>
          <a:lstStyle/>
          <a:p>
            <a:fld id="{4DB4DFA5-CBFB-476E-855F-191613A25052}" type="slidenum">
              <a:rPr lang="en-US" smtClean="0"/>
              <a:t>7</a:t>
            </a:fld>
            <a:endParaRPr lang="en-US"/>
          </a:p>
        </p:txBody>
      </p:sp>
    </p:spTree>
    <p:extLst>
      <p:ext uri="{BB962C8B-B14F-4D97-AF65-F5344CB8AC3E}">
        <p14:creationId xmlns:p14="http://schemas.microsoft.com/office/powerpoint/2010/main" val="2430241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making of sand molds involves three methods which are hand ramming, use of machines to mold, and other alternative methods of molding. </a:t>
            </a:r>
          </a:p>
          <a:p>
            <a:pPr lvl="0"/>
            <a:r>
              <a:rPr lang="en-US" sz="1200" kern="1200" dirty="0" smtClean="0">
                <a:solidFill>
                  <a:schemeClr val="tx1"/>
                </a:solidFill>
                <a:effectLst/>
                <a:latin typeface="+mn-lt"/>
                <a:ea typeface="+mn-ea"/>
                <a:cs typeface="+mn-cs"/>
              </a:rPr>
              <a:t>Hand ramming is suitable in conditions where few castings need to be made and therefore not suitable for large quantities. It takes lot of time because it involves manual work of hand, therefore slow and labor intensive. Because it involves the use of the hand, there might be some non-uniform compaction of the sand and their not suitable. </a:t>
            </a:r>
          </a:p>
          <a:p>
            <a:pPr lvl="0"/>
            <a:r>
              <a:rPr lang="en-US" sz="1200" kern="1200" dirty="0" smtClean="0">
                <a:solidFill>
                  <a:schemeClr val="tx1"/>
                </a:solidFill>
                <a:effectLst/>
                <a:latin typeface="+mn-lt"/>
                <a:ea typeface="+mn-ea"/>
                <a:cs typeface="+mn-cs"/>
              </a:rPr>
              <a:t>The use of machines saves on labor and resources required, and promote accuracy measures and consistency of the results. The machines fling the sand against the pattern. </a:t>
            </a:r>
          </a:p>
          <a:p>
            <a:pPr lvl="0"/>
            <a:r>
              <a:rPr lang="en-US" sz="1200" kern="1200" dirty="0" smtClean="0">
                <a:solidFill>
                  <a:schemeClr val="tx1"/>
                </a:solidFill>
                <a:effectLst/>
                <a:latin typeface="+mn-lt"/>
                <a:ea typeface="+mn-ea"/>
                <a:cs typeface="+mn-cs"/>
              </a:rPr>
              <a:t>It also involves the jolting process where the sand is placed over the sand and pattern, then lifting is done to compact them. In match plate condition the jolting and squeezing is applied.</a:t>
            </a:r>
          </a:p>
          <a:p>
            <a:pPr lvl="0"/>
            <a:r>
              <a:rPr lang="en-US" sz="1200" kern="1200" dirty="0" smtClean="0">
                <a:solidFill>
                  <a:schemeClr val="tx1"/>
                </a:solidFill>
                <a:effectLst/>
                <a:latin typeface="+mn-lt"/>
                <a:ea typeface="+mn-ea"/>
                <a:cs typeface="+mn-cs"/>
              </a:rPr>
              <a:t> In the alternative method of stack molding and use of sodium silicate-CO2 molding the stack molding is used under the condition of large mold, and involve use of pneumatic rammers and the sand slingers. </a:t>
            </a:r>
          </a:p>
          <a:p>
            <a:endParaRPr lang="en-US" dirty="0"/>
          </a:p>
        </p:txBody>
      </p:sp>
      <p:sp>
        <p:nvSpPr>
          <p:cNvPr id="4" name="Slide Number Placeholder 3"/>
          <p:cNvSpPr>
            <a:spLocks noGrp="1"/>
          </p:cNvSpPr>
          <p:nvPr>
            <p:ph type="sldNum" sz="quarter" idx="10"/>
          </p:nvPr>
        </p:nvSpPr>
        <p:spPr/>
        <p:txBody>
          <a:bodyPr/>
          <a:lstStyle/>
          <a:p>
            <a:fld id="{4DB4DFA5-CBFB-476E-855F-191613A25052}" type="slidenum">
              <a:rPr lang="en-US" smtClean="0"/>
              <a:t>8</a:t>
            </a:fld>
            <a:endParaRPr lang="en-US"/>
          </a:p>
        </p:txBody>
      </p:sp>
    </p:spTree>
    <p:extLst>
      <p:ext uri="{BB962C8B-B14F-4D97-AF65-F5344CB8AC3E}">
        <p14:creationId xmlns:p14="http://schemas.microsoft.com/office/powerpoint/2010/main" val="723830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In the first step of shell molding, the individual grain is pre-coated using the thin layer of the thermoset resin. Heating then takes place to cure the layer of the material. </a:t>
            </a:r>
          </a:p>
          <a:p>
            <a:pPr lvl="0"/>
            <a:r>
              <a:rPr lang="en-US" sz="1200" kern="1200" dirty="0" smtClean="0">
                <a:solidFill>
                  <a:schemeClr val="tx1"/>
                </a:solidFill>
                <a:effectLst/>
                <a:latin typeface="+mn-lt"/>
                <a:ea typeface="+mn-ea"/>
                <a:cs typeface="+mn-cs"/>
              </a:rPr>
              <a:t>After heating the inversion of the patterns and mixtures takes place, the partially cured material remains during the inversion. </a:t>
            </a:r>
          </a:p>
          <a:p>
            <a:pPr lvl="0"/>
            <a:r>
              <a:rPr lang="en-US" sz="1200" kern="1200" dirty="0" smtClean="0">
                <a:solidFill>
                  <a:schemeClr val="tx1"/>
                </a:solidFill>
                <a:effectLst/>
                <a:latin typeface="+mn-lt"/>
                <a:ea typeface="+mn-ea"/>
                <a:cs typeface="+mn-cs"/>
              </a:rPr>
              <a:t>The pattern shell is then placed in the oven to complete the curing process and this is followed by the stripping process which then hardens the pattern. The shells after the curing process are then glued or clamped together with the adhesive. </a:t>
            </a:r>
          </a:p>
          <a:p>
            <a:pPr lvl="0"/>
            <a:r>
              <a:rPr lang="en-US" sz="1200" kern="1200" dirty="0" smtClean="0">
                <a:solidFill>
                  <a:schemeClr val="tx1"/>
                </a:solidFill>
                <a:effectLst/>
                <a:latin typeface="+mn-lt"/>
                <a:ea typeface="+mn-ea"/>
                <a:cs typeface="+mn-cs"/>
              </a:rPr>
              <a:t>They are then placed in pouring jacked which is the filled with sand and gravel to offer support. The use of shell molding required less material and therefore more suitable for any user, it also has the high chances of productivity compared to its availability. </a:t>
            </a:r>
          </a:p>
          <a:p>
            <a:pPr lvl="0"/>
            <a:r>
              <a:rPr lang="en-US" sz="1200" kern="1200" dirty="0" smtClean="0">
                <a:solidFill>
                  <a:schemeClr val="tx1"/>
                </a:solidFill>
                <a:effectLst/>
                <a:latin typeface="+mn-lt"/>
                <a:ea typeface="+mn-ea"/>
                <a:cs typeface="+mn-cs"/>
              </a:rPr>
              <a:t>The shell molding is expensive because if someone cannot afford an oven he or she will opt to another method that has readily available materials.</a:t>
            </a:r>
          </a:p>
          <a:p>
            <a:endParaRPr lang="en-US" dirty="0"/>
          </a:p>
        </p:txBody>
      </p:sp>
      <p:sp>
        <p:nvSpPr>
          <p:cNvPr id="4" name="Slide Number Placeholder 3"/>
          <p:cNvSpPr>
            <a:spLocks noGrp="1"/>
          </p:cNvSpPr>
          <p:nvPr>
            <p:ph type="sldNum" sz="quarter" idx="10"/>
          </p:nvPr>
        </p:nvSpPr>
        <p:spPr/>
        <p:txBody>
          <a:bodyPr/>
          <a:lstStyle/>
          <a:p>
            <a:fld id="{4DB4DFA5-CBFB-476E-855F-191613A25052}" type="slidenum">
              <a:rPr lang="en-US" smtClean="0"/>
              <a:t>9</a:t>
            </a:fld>
            <a:endParaRPr lang="en-US"/>
          </a:p>
        </p:txBody>
      </p:sp>
    </p:spTree>
    <p:extLst>
      <p:ext uri="{BB962C8B-B14F-4D97-AF65-F5344CB8AC3E}">
        <p14:creationId xmlns:p14="http://schemas.microsoft.com/office/powerpoint/2010/main" val="1980150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expendable- mold casting processes by the single use pattern involves the use of investment casting method being one of the oldest methods of casting. </a:t>
            </a:r>
          </a:p>
          <a:p>
            <a:pPr lvl="0"/>
            <a:r>
              <a:rPr lang="en-US" sz="1200" kern="1200" dirty="0" smtClean="0">
                <a:solidFill>
                  <a:schemeClr val="tx1"/>
                </a:solidFill>
                <a:effectLst/>
                <a:latin typeface="+mn-lt"/>
                <a:ea typeface="+mn-ea"/>
                <a:cs typeface="+mn-cs"/>
              </a:rPr>
              <a:t>The process involves 11 steps where the first step involves production of the master pattern, then production of the master die, and m production of the wax patterns. </a:t>
            </a:r>
          </a:p>
          <a:p>
            <a:pPr lvl="0"/>
            <a:r>
              <a:rPr lang="en-US" sz="1200" kern="1200" dirty="0" smtClean="0">
                <a:solidFill>
                  <a:schemeClr val="tx1"/>
                </a:solidFill>
                <a:effectLst/>
                <a:latin typeface="+mn-lt"/>
                <a:ea typeface="+mn-ea"/>
                <a:cs typeface="+mn-cs"/>
              </a:rPr>
              <a:t>After the production of the wax pattern the wax is assemble so that it can fit into a common wax. Then coating of the tree with a thin layer of the investment material then follows, and then hardening of the investment. </a:t>
            </a:r>
          </a:p>
          <a:p>
            <a:pPr lvl="0"/>
            <a:r>
              <a:rPr lang="en-US" sz="1200" kern="1200" dirty="0" smtClean="0">
                <a:solidFill>
                  <a:schemeClr val="tx1"/>
                </a:solidFill>
                <a:effectLst/>
                <a:latin typeface="+mn-lt"/>
                <a:ea typeface="+mn-ea"/>
                <a:cs typeface="+mn-cs"/>
              </a:rPr>
              <a:t>After the hardening, the wax is removed by melting or dissolving and then heating the mold. The heated mold will contain molten metal which will be poured and then removing the solidified casting from the mold. </a:t>
            </a:r>
          </a:p>
          <a:p>
            <a:pPr lvl="0"/>
            <a:r>
              <a:rPr lang="en-US" sz="1200" kern="1200" dirty="0" smtClean="0">
                <a:solidFill>
                  <a:schemeClr val="tx1"/>
                </a:solidFill>
                <a:effectLst/>
                <a:latin typeface="+mn-lt"/>
                <a:ea typeface="+mn-ea"/>
                <a:cs typeface="+mn-cs"/>
              </a:rPr>
              <a:t>The main strengths is that complex shapes and thin sections can be casted but the disadvantage is that the process requires more resources which are then expensive.</a:t>
            </a:r>
          </a:p>
          <a:p>
            <a:endParaRPr lang="en-US" dirty="0"/>
          </a:p>
        </p:txBody>
      </p:sp>
      <p:sp>
        <p:nvSpPr>
          <p:cNvPr id="4" name="Slide Number Placeholder 3"/>
          <p:cNvSpPr>
            <a:spLocks noGrp="1"/>
          </p:cNvSpPr>
          <p:nvPr>
            <p:ph type="sldNum" sz="quarter" idx="10"/>
          </p:nvPr>
        </p:nvSpPr>
        <p:spPr/>
        <p:txBody>
          <a:bodyPr/>
          <a:lstStyle/>
          <a:p>
            <a:fld id="{4DB4DFA5-CBFB-476E-855F-191613A25052}" type="slidenum">
              <a:rPr lang="en-US" smtClean="0"/>
              <a:t>10</a:t>
            </a:fld>
            <a:endParaRPr lang="en-US"/>
          </a:p>
        </p:txBody>
      </p:sp>
    </p:spTree>
    <p:extLst>
      <p:ext uri="{BB962C8B-B14F-4D97-AF65-F5344CB8AC3E}">
        <p14:creationId xmlns:p14="http://schemas.microsoft.com/office/powerpoint/2010/main" val="8254531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E0053F3-6441-4E9F-89C3-4F31A4C1B741}" type="datetimeFigureOut">
              <a:rPr lang="en-US" smtClean="0"/>
              <a:t>4/5/2021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6EE33AC-2CB8-4BBE-958E-B46FFADA5E5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E0053F3-6441-4E9F-89C3-4F31A4C1B741}" type="datetimeFigureOut">
              <a:rPr lang="en-US" smtClean="0"/>
              <a:t>4/5/2021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EE33AC-2CB8-4BBE-958E-B46FFADA5E5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E0053F3-6441-4E9F-89C3-4F31A4C1B741}" type="datetimeFigureOut">
              <a:rPr lang="en-US" smtClean="0"/>
              <a:t>4/5/2021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EE33AC-2CB8-4BBE-958E-B46FFADA5E5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E0053F3-6441-4E9F-89C3-4F31A4C1B741}" type="datetimeFigureOut">
              <a:rPr lang="en-US" smtClean="0"/>
              <a:t>4/5/2021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EE33AC-2CB8-4BBE-958E-B46FFADA5E51}"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E0053F3-6441-4E9F-89C3-4F31A4C1B741}" type="datetimeFigureOut">
              <a:rPr lang="en-US" smtClean="0"/>
              <a:t>4/5/2021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EE33AC-2CB8-4BBE-958E-B46FFADA5E51}"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E0053F3-6441-4E9F-89C3-4F31A4C1B741}" type="datetimeFigureOut">
              <a:rPr lang="en-US" smtClean="0"/>
              <a:t>4/5/2021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6EE33AC-2CB8-4BBE-958E-B46FFADA5E51}"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E0053F3-6441-4E9F-89C3-4F31A4C1B741}" type="datetimeFigureOut">
              <a:rPr lang="en-US" smtClean="0"/>
              <a:t>4/5/2021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6EE33AC-2CB8-4BBE-958E-B46FFADA5E5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E0053F3-6441-4E9F-89C3-4F31A4C1B741}" type="datetimeFigureOut">
              <a:rPr lang="en-US" smtClean="0"/>
              <a:t>4/5/2021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6EE33AC-2CB8-4BBE-958E-B46FFADA5E51}"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E0053F3-6441-4E9F-89C3-4F31A4C1B741}" type="datetimeFigureOut">
              <a:rPr lang="en-US" smtClean="0"/>
              <a:t>4/5/2021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6EE33AC-2CB8-4BBE-958E-B46FFADA5E5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E0053F3-6441-4E9F-89C3-4F31A4C1B741}" type="datetimeFigureOut">
              <a:rPr lang="en-US" smtClean="0"/>
              <a:t>4/5/2021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6EE33AC-2CB8-4BBE-958E-B46FFADA5E5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E0053F3-6441-4E9F-89C3-4F31A4C1B741}" type="datetimeFigureOut">
              <a:rPr lang="en-US" smtClean="0"/>
              <a:t>4/5/2021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6EE33AC-2CB8-4BBE-958E-B46FFADA5E51}"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E0053F3-6441-4E9F-89C3-4F31A4C1B741}" type="datetimeFigureOut">
              <a:rPr lang="en-US" smtClean="0"/>
              <a:t>4/5/2021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6EE33AC-2CB8-4BBE-958E-B46FFADA5E5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reliance-foundry.com/blog/sand-casting" TargetMode="External"/><Relationship Id="rId2" Type="http://schemas.openxmlformats.org/officeDocument/2006/relationships/hyperlink" Target="https://www.plastikcity.co.uk/blog/advantages-disadvantages-of-injection-moulding/" TargetMode="External"/><Relationship Id="rId1" Type="http://schemas.openxmlformats.org/officeDocument/2006/relationships/slideLayout" Target="../slideLayouts/slideLayout2.xml"/><Relationship Id="rId6" Type="http://schemas.openxmlformats.org/officeDocument/2006/relationships/hyperlink" Target="https://medium.com/@chinafengli/expendable-mold-casting-8d4316c17df5" TargetMode="External"/><Relationship Id="rId5" Type="http://schemas.openxmlformats.org/officeDocument/2006/relationships/hyperlink" Target="http://www.americanbronze.com/expandable-mold-casting.html" TargetMode="External"/><Relationship Id="rId4" Type="http://schemas.openxmlformats.org/officeDocument/2006/relationships/hyperlink" Target="https://www.3diligent.com/prodex/manufacturing-services/casting-service/expendable-mold-expendable-patter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838200"/>
            <a:ext cx="6629400" cy="4800600"/>
          </a:xfrm>
        </p:spPr>
        <p:txBody>
          <a:bodyPr/>
          <a:lstStyle/>
          <a:p>
            <a:endParaRPr lang="en-US" dirty="0" smtClean="0"/>
          </a:p>
          <a:p>
            <a:r>
              <a:rPr lang="en-US" dirty="0" smtClean="0"/>
              <a:t>Expendable </a:t>
            </a:r>
            <a:r>
              <a:rPr lang="en-US" dirty="0" smtClean="0"/>
              <a:t>mold casting </a:t>
            </a:r>
            <a:endParaRPr lang="en-US" dirty="0" smtClean="0"/>
          </a:p>
          <a:p>
            <a:endParaRPr lang="en-US" dirty="0"/>
          </a:p>
          <a:p>
            <a:r>
              <a:rPr lang="en-US" dirty="0" smtClean="0"/>
              <a:t>Institution </a:t>
            </a:r>
            <a:r>
              <a:rPr lang="en-US" dirty="0" smtClean="0"/>
              <a:t>affiliation</a:t>
            </a:r>
          </a:p>
          <a:p>
            <a:r>
              <a:rPr lang="en-US" dirty="0"/>
              <a:t>Student’s name</a:t>
            </a:r>
          </a:p>
          <a:p>
            <a:r>
              <a:rPr lang="en-US" dirty="0" smtClean="0"/>
              <a:t>Tutor </a:t>
            </a:r>
            <a:endParaRPr lang="en-US" dirty="0"/>
          </a:p>
        </p:txBody>
      </p:sp>
    </p:spTree>
    <p:extLst>
      <p:ext uri="{BB962C8B-B14F-4D97-AF65-F5344CB8AC3E}">
        <p14:creationId xmlns:p14="http://schemas.microsoft.com/office/powerpoint/2010/main" val="1470903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382000" cy="5516563"/>
          </a:xfrm>
        </p:spPr>
        <p:txBody>
          <a:bodyPr>
            <a:normAutofit fontScale="70000" lnSpcReduction="20000"/>
          </a:bodyPr>
          <a:lstStyle/>
          <a:p>
            <a:pPr marL="0" indent="0" algn="ctr">
              <a:buNone/>
            </a:pPr>
            <a:r>
              <a:rPr lang="en-US" b="1" dirty="0"/>
              <a:t>Expendable-Mold Processes by single-use </a:t>
            </a:r>
            <a:r>
              <a:rPr lang="en-US" b="1" dirty="0" smtClean="0"/>
              <a:t>patterns</a:t>
            </a:r>
          </a:p>
          <a:p>
            <a:pPr marL="0" indent="0">
              <a:buNone/>
            </a:pPr>
            <a:endParaRPr lang="en-US" dirty="0"/>
          </a:p>
          <a:p>
            <a:pPr lvl="0"/>
            <a:r>
              <a:rPr lang="en-US" dirty="0"/>
              <a:t>It involves investment casting being one of the oldest method of casting</a:t>
            </a:r>
          </a:p>
          <a:p>
            <a:pPr lvl="0"/>
            <a:r>
              <a:rPr lang="en-US" dirty="0"/>
              <a:t>It has 11 steps</a:t>
            </a:r>
          </a:p>
          <a:p>
            <a:pPr lvl="0"/>
            <a:r>
              <a:rPr lang="en-US" dirty="0"/>
              <a:t>Master pattern production</a:t>
            </a:r>
          </a:p>
          <a:p>
            <a:pPr lvl="0"/>
            <a:r>
              <a:rPr lang="en-US" dirty="0"/>
              <a:t>master die production</a:t>
            </a:r>
          </a:p>
          <a:p>
            <a:pPr lvl="0"/>
            <a:r>
              <a:rPr lang="en-US" dirty="0"/>
              <a:t>production of the wax patterns</a:t>
            </a:r>
          </a:p>
          <a:p>
            <a:pPr lvl="0"/>
            <a:r>
              <a:rPr lang="en-US" dirty="0"/>
              <a:t>Assembling of the wax patterns</a:t>
            </a:r>
          </a:p>
          <a:p>
            <a:pPr lvl="0"/>
            <a:r>
              <a:rPr lang="en-US" dirty="0"/>
              <a:t>coating of the tree </a:t>
            </a:r>
          </a:p>
          <a:p>
            <a:pPr lvl="0"/>
            <a:r>
              <a:rPr lang="en-US" dirty="0"/>
              <a:t>forming additional investment on the coated layer</a:t>
            </a:r>
          </a:p>
          <a:p>
            <a:pPr lvl="0"/>
            <a:r>
              <a:rPr lang="en-US" dirty="0"/>
              <a:t>Hardening of the investment</a:t>
            </a:r>
          </a:p>
          <a:p>
            <a:pPr lvl="0"/>
            <a:r>
              <a:rPr lang="en-US" dirty="0"/>
              <a:t>Removal of the wax pattern by melting or dissolving</a:t>
            </a:r>
          </a:p>
          <a:p>
            <a:pPr lvl="0"/>
            <a:r>
              <a:rPr lang="en-US" dirty="0"/>
              <a:t>Heating of the mold</a:t>
            </a:r>
          </a:p>
          <a:p>
            <a:pPr lvl="0"/>
            <a:r>
              <a:rPr lang="en-US" dirty="0"/>
              <a:t>Pouring of the molten metal</a:t>
            </a:r>
          </a:p>
          <a:p>
            <a:pPr lvl="0"/>
            <a:r>
              <a:rPr lang="en-US" dirty="0"/>
              <a:t>Removal of the solid casting from the mold</a:t>
            </a:r>
          </a:p>
          <a:p>
            <a:pPr lvl="0"/>
            <a:r>
              <a:rPr lang="en-US" dirty="0"/>
              <a:t>Advantages includes complex shapes and thin sections can be casted</a:t>
            </a:r>
          </a:p>
          <a:p>
            <a:pPr lvl="0"/>
            <a:r>
              <a:rPr lang="en-US" dirty="0"/>
              <a:t>Disadvantage is that the process is costly</a:t>
            </a:r>
          </a:p>
          <a:p>
            <a:pPr marL="0" indent="0">
              <a:buNone/>
            </a:pPr>
            <a:endParaRPr lang="en-US" dirty="0"/>
          </a:p>
        </p:txBody>
      </p:sp>
    </p:spTree>
    <p:extLst>
      <p:ext uri="{BB962C8B-B14F-4D97-AF65-F5344CB8AC3E}">
        <p14:creationId xmlns:p14="http://schemas.microsoft.com/office/powerpoint/2010/main" val="3289091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382000" cy="5592763"/>
          </a:xfrm>
        </p:spPr>
        <p:txBody>
          <a:bodyPr>
            <a:normAutofit fontScale="85000" lnSpcReduction="20000"/>
          </a:bodyPr>
          <a:lstStyle/>
          <a:p>
            <a:pPr marL="0" indent="0" algn="ctr">
              <a:buNone/>
            </a:pPr>
            <a:r>
              <a:rPr lang="en-US" b="1" dirty="0"/>
              <a:t>Evaporate </a:t>
            </a:r>
            <a:r>
              <a:rPr lang="en-US" b="1" dirty="0" smtClean="0"/>
              <a:t>patterns</a:t>
            </a:r>
          </a:p>
          <a:p>
            <a:pPr marL="0" indent="0">
              <a:buNone/>
            </a:pPr>
            <a:endParaRPr lang="en-US" dirty="0"/>
          </a:p>
          <a:p>
            <a:pPr lvl="0"/>
            <a:r>
              <a:rPr lang="en-US" dirty="0"/>
              <a:t>The pattern is made up of the polystyrene</a:t>
            </a:r>
          </a:p>
          <a:p>
            <a:pPr lvl="0"/>
            <a:r>
              <a:rPr lang="en-US" dirty="0"/>
              <a:t>The pattern remains in the mold for some time till all the molten metal melts away</a:t>
            </a:r>
          </a:p>
          <a:p>
            <a:pPr lvl="0"/>
            <a:r>
              <a:rPr lang="en-US" dirty="0"/>
              <a:t>It is a light material and therefore cut be cut by hand</a:t>
            </a:r>
          </a:p>
          <a:p>
            <a:pPr lvl="0"/>
            <a:r>
              <a:rPr lang="en-US" dirty="0"/>
              <a:t>The evaporative patterns are produced by the metal mold or die</a:t>
            </a:r>
          </a:p>
          <a:p>
            <a:pPr lvl="0"/>
            <a:r>
              <a:rPr lang="en-US" dirty="0"/>
              <a:t>Multiple and complex shapes may call the need for division of the patterns into slices</a:t>
            </a:r>
          </a:p>
          <a:p>
            <a:pPr lvl="0"/>
            <a:r>
              <a:rPr lang="en-US" dirty="0"/>
              <a:t>Hot-melt gluing can be used to assemble them</a:t>
            </a:r>
          </a:p>
          <a:p>
            <a:pPr lvl="0"/>
            <a:r>
              <a:rPr lang="en-US" dirty="0"/>
              <a:t>It also involves the full-mold and lost foam process</a:t>
            </a:r>
          </a:p>
          <a:p>
            <a:pPr lvl="0"/>
            <a:r>
              <a:rPr lang="en-US" dirty="0"/>
              <a:t>The advantages of the two process includes:</a:t>
            </a:r>
          </a:p>
          <a:p>
            <a:pPr lvl="0">
              <a:buFont typeface="Wingdings" pitchFamily="2" charset="2"/>
              <a:buChar char="v"/>
            </a:pPr>
            <a:r>
              <a:rPr lang="en-US" dirty="0"/>
              <a:t>Reusability of the </a:t>
            </a:r>
            <a:r>
              <a:rPr lang="en-US" dirty="0" smtClean="0"/>
              <a:t>sand.</a:t>
            </a:r>
          </a:p>
          <a:p>
            <a:pPr lvl="0">
              <a:buFont typeface="Wingdings" pitchFamily="2" charset="2"/>
              <a:buChar char="v"/>
            </a:pPr>
            <a:r>
              <a:rPr lang="en-US" dirty="0" smtClean="0"/>
              <a:t>castings </a:t>
            </a:r>
            <a:r>
              <a:rPr lang="en-US" dirty="0"/>
              <a:t>of various </a:t>
            </a:r>
            <a:r>
              <a:rPr lang="en-US" dirty="0" smtClean="0"/>
              <a:t>sizes</a:t>
            </a:r>
          </a:p>
          <a:p>
            <a:pPr lvl="0">
              <a:buFont typeface="Wingdings" pitchFamily="2" charset="2"/>
              <a:buChar char="v"/>
            </a:pPr>
            <a:r>
              <a:rPr lang="en-US" dirty="0" smtClean="0"/>
              <a:t>Involves </a:t>
            </a:r>
            <a:r>
              <a:rPr lang="en-US" dirty="0"/>
              <a:t>ferrous and non-ferrous </a:t>
            </a:r>
            <a:r>
              <a:rPr lang="en-US" dirty="0" smtClean="0"/>
              <a:t>metals</a:t>
            </a:r>
          </a:p>
          <a:p>
            <a:pPr lvl="0">
              <a:buFont typeface="Wingdings" pitchFamily="2" charset="2"/>
              <a:buChar char="v"/>
            </a:pPr>
            <a:r>
              <a:rPr lang="en-US" dirty="0" smtClean="0"/>
              <a:t>Form </a:t>
            </a:r>
            <a:r>
              <a:rPr lang="en-US" dirty="0"/>
              <a:t>complex patterns</a:t>
            </a:r>
          </a:p>
          <a:p>
            <a:pPr marL="0" indent="0">
              <a:buNone/>
            </a:pPr>
            <a:endParaRPr lang="en-US" dirty="0"/>
          </a:p>
        </p:txBody>
      </p:sp>
    </p:spTree>
    <p:extLst>
      <p:ext uri="{BB962C8B-B14F-4D97-AF65-F5344CB8AC3E}">
        <p14:creationId xmlns:p14="http://schemas.microsoft.com/office/powerpoint/2010/main" val="1448206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305800" cy="5668963"/>
          </a:xfrm>
        </p:spPr>
        <p:txBody>
          <a:bodyPr>
            <a:normAutofit/>
          </a:bodyPr>
          <a:lstStyle/>
          <a:p>
            <a:pPr marL="0" indent="0" algn="ctr">
              <a:buNone/>
            </a:pPr>
            <a:r>
              <a:rPr lang="en-US" b="1" dirty="0" smtClean="0"/>
              <a:t> References</a:t>
            </a:r>
          </a:p>
          <a:p>
            <a:r>
              <a:rPr lang="en-US" b="1" dirty="0" smtClean="0">
                <a:hlinkClick r:id="rId2"/>
              </a:rPr>
              <a:t>https://www.plastikcity.co.uk/blog/advantages-disadvantages-of-injection-moulding/</a:t>
            </a:r>
            <a:endParaRPr lang="en-US" b="1" dirty="0" smtClean="0"/>
          </a:p>
          <a:p>
            <a:r>
              <a:rPr lang="en-US" b="1" dirty="0" smtClean="0">
                <a:hlinkClick r:id="rId3"/>
              </a:rPr>
              <a:t>https://www.reliance-foundry.com/blog/sand-casting</a:t>
            </a:r>
            <a:endParaRPr lang="en-US" b="1" dirty="0" smtClean="0"/>
          </a:p>
          <a:p>
            <a:r>
              <a:rPr lang="en-US" b="1" dirty="0" smtClean="0">
                <a:hlinkClick r:id="rId4"/>
              </a:rPr>
              <a:t>https://www.3diligent.com/prodex/manufacturing-services/casting-service/expendable-mold-expendable-pattern/</a:t>
            </a:r>
            <a:endParaRPr lang="en-US" b="1" dirty="0" smtClean="0"/>
          </a:p>
          <a:p>
            <a:r>
              <a:rPr lang="en-US" b="1" dirty="0" smtClean="0">
                <a:hlinkClick r:id="rId5"/>
              </a:rPr>
              <a:t>http://www.americanbronze.com/expandable-mold-casting.html</a:t>
            </a:r>
            <a:endParaRPr lang="en-US" b="1" dirty="0" smtClean="0"/>
          </a:p>
          <a:p>
            <a:r>
              <a:rPr lang="en-US" b="1" dirty="0" smtClean="0">
                <a:hlinkClick r:id="rId6"/>
              </a:rPr>
              <a:t>https://medium.com/@chinafengli/expendable-mold-casting-8d4316c17df5</a:t>
            </a:r>
            <a:endParaRPr lang="en-US" b="1" dirty="0" smtClean="0"/>
          </a:p>
          <a:p>
            <a:endParaRPr lang="en-US" b="1" dirty="0"/>
          </a:p>
        </p:txBody>
      </p:sp>
    </p:spTree>
    <p:extLst>
      <p:ext uri="{BB962C8B-B14F-4D97-AF65-F5344CB8AC3E}">
        <p14:creationId xmlns:p14="http://schemas.microsoft.com/office/powerpoint/2010/main" val="3760204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305800" cy="5516563"/>
          </a:xfrm>
        </p:spPr>
        <p:txBody>
          <a:bodyPr>
            <a:normAutofit fontScale="92500" lnSpcReduction="10000"/>
          </a:bodyPr>
          <a:lstStyle/>
          <a:p>
            <a:pPr marL="0" indent="0" algn="ctr">
              <a:buNone/>
            </a:pPr>
            <a:r>
              <a:rPr lang="en-US" b="1" dirty="0"/>
              <a:t>Introduction </a:t>
            </a:r>
            <a:r>
              <a:rPr lang="en-US" b="1" dirty="0" smtClean="0"/>
              <a:t>to Expendable </a:t>
            </a:r>
            <a:r>
              <a:rPr lang="en-US" b="1" dirty="0"/>
              <a:t>mold casting</a:t>
            </a:r>
          </a:p>
          <a:p>
            <a:pPr lvl="0"/>
            <a:r>
              <a:rPr lang="en-US" dirty="0"/>
              <a:t>It is the use of single molds for general classification</a:t>
            </a:r>
          </a:p>
          <a:p>
            <a:pPr lvl="0"/>
            <a:r>
              <a:rPr lang="en-US" dirty="0"/>
              <a:t>Involves the use of sand casting, plastic casting and investment casting</a:t>
            </a:r>
          </a:p>
          <a:p>
            <a:pPr lvl="0"/>
            <a:r>
              <a:rPr lang="en-US" dirty="0"/>
              <a:t>It has several factors that needs to be </a:t>
            </a:r>
            <a:r>
              <a:rPr lang="en-US" dirty="0" smtClean="0"/>
              <a:t>considered:</a:t>
            </a:r>
            <a:endParaRPr lang="en-US" dirty="0"/>
          </a:p>
          <a:p>
            <a:pPr lvl="0">
              <a:buFont typeface="Wingdings" pitchFamily="2" charset="2"/>
              <a:buChar char="v"/>
            </a:pPr>
            <a:r>
              <a:rPr lang="en-US" dirty="0" smtClean="0"/>
              <a:t>The </a:t>
            </a:r>
            <a:r>
              <a:rPr lang="en-US" dirty="0"/>
              <a:t>accuracy of the desired </a:t>
            </a:r>
            <a:r>
              <a:rPr lang="en-US" dirty="0" smtClean="0"/>
              <a:t>dimension.</a:t>
            </a:r>
          </a:p>
          <a:p>
            <a:pPr lvl="0">
              <a:buFont typeface="Wingdings" pitchFamily="2" charset="2"/>
              <a:buChar char="v"/>
            </a:pPr>
            <a:r>
              <a:rPr lang="en-US" dirty="0" smtClean="0"/>
              <a:t>The </a:t>
            </a:r>
            <a:r>
              <a:rPr lang="en-US" dirty="0"/>
              <a:t>quality of the surface </a:t>
            </a:r>
            <a:r>
              <a:rPr lang="en-US" dirty="0" smtClean="0"/>
              <a:t>selected</a:t>
            </a:r>
          </a:p>
          <a:p>
            <a:pPr lvl="0">
              <a:buFont typeface="Wingdings" pitchFamily="2" charset="2"/>
              <a:buChar char="v"/>
            </a:pPr>
            <a:r>
              <a:rPr lang="en-US" dirty="0" smtClean="0"/>
              <a:t>The </a:t>
            </a:r>
            <a:r>
              <a:rPr lang="en-US" dirty="0"/>
              <a:t>casting </a:t>
            </a:r>
            <a:r>
              <a:rPr lang="en-US" dirty="0" smtClean="0"/>
              <a:t>numbers</a:t>
            </a:r>
          </a:p>
          <a:p>
            <a:pPr lvl="0">
              <a:buFont typeface="Wingdings" pitchFamily="2" charset="2"/>
              <a:buChar char="v"/>
            </a:pPr>
            <a:r>
              <a:rPr lang="en-US" dirty="0" smtClean="0"/>
              <a:t>The </a:t>
            </a:r>
            <a:r>
              <a:rPr lang="en-US" dirty="0"/>
              <a:t>type of pattern as well as the core box required is an important </a:t>
            </a:r>
            <a:r>
              <a:rPr lang="en-US" dirty="0" smtClean="0"/>
              <a:t>factor.</a:t>
            </a:r>
          </a:p>
          <a:p>
            <a:pPr lvl="0">
              <a:buFont typeface="Wingdings" pitchFamily="2" charset="2"/>
              <a:buChar char="v"/>
            </a:pPr>
            <a:r>
              <a:rPr lang="en-US" dirty="0" smtClean="0"/>
              <a:t>The </a:t>
            </a:r>
            <a:r>
              <a:rPr lang="en-US" dirty="0"/>
              <a:t>cost of the mold </a:t>
            </a:r>
            <a:r>
              <a:rPr lang="en-US" dirty="0" smtClean="0"/>
              <a:t>required.</a:t>
            </a:r>
          </a:p>
          <a:p>
            <a:pPr lvl="0">
              <a:buFont typeface="Wingdings" pitchFamily="2" charset="2"/>
              <a:buChar char="v"/>
            </a:pPr>
            <a:r>
              <a:rPr lang="en-US" dirty="0" smtClean="0"/>
              <a:t> </a:t>
            </a:r>
            <a:r>
              <a:rPr lang="en-US" dirty="0"/>
              <a:t>It is important to consider the restrictions of the materials needed</a:t>
            </a:r>
          </a:p>
          <a:p>
            <a:endParaRPr lang="en-US" dirty="0"/>
          </a:p>
        </p:txBody>
      </p:sp>
    </p:spTree>
    <p:extLst>
      <p:ext uri="{BB962C8B-B14F-4D97-AF65-F5344CB8AC3E}">
        <p14:creationId xmlns:p14="http://schemas.microsoft.com/office/powerpoint/2010/main" val="2742807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305800" cy="5440363"/>
          </a:xfrm>
        </p:spPr>
        <p:txBody>
          <a:bodyPr/>
          <a:lstStyle/>
          <a:p>
            <a:pPr marL="0" indent="0" algn="ctr">
              <a:buNone/>
            </a:pPr>
            <a:r>
              <a:rPr lang="en-US" b="1" dirty="0"/>
              <a:t>Categories of </a:t>
            </a:r>
            <a:r>
              <a:rPr lang="en-US" b="1" dirty="0" smtClean="0"/>
              <a:t>mold</a:t>
            </a:r>
            <a:r>
              <a:rPr lang="en-US" b="1" dirty="0"/>
              <a:t> </a:t>
            </a:r>
            <a:endParaRPr lang="en-US" b="1" dirty="0" smtClean="0"/>
          </a:p>
          <a:p>
            <a:pPr marL="0" indent="0">
              <a:buNone/>
            </a:pPr>
            <a:endParaRPr lang="en-US" dirty="0"/>
          </a:p>
          <a:p>
            <a:pPr lvl="0"/>
            <a:r>
              <a:rPr lang="en-US" dirty="0"/>
              <a:t>There are three categories of </a:t>
            </a:r>
            <a:r>
              <a:rPr lang="en-US" dirty="0" smtClean="0"/>
              <a:t>mold Which include:</a:t>
            </a:r>
            <a:endParaRPr lang="en-US" dirty="0"/>
          </a:p>
          <a:p>
            <a:pPr>
              <a:buFont typeface="Wingdings" pitchFamily="2" charset="2"/>
              <a:buChar char="v"/>
            </a:pPr>
            <a:r>
              <a:rPr lang="en-US" dirty="0"/>
              <a:t>Single use molds having multiple use </a:t>
            </a:r>
            <a:r>
              <a:rPr lang="en-US" dirty="0" smtClean="0"/>
              <a:t>patterns</a:t>
            </a:r>
          </a:p>
          <a:p>
            <a:pPr>
              <a:buFont typeface="Wingdings" pitchFamily="2" charset="2"/>
              <a:buChar char="v"/>
            </a:pPr>
            <a:r>
              <a:rPr lang="en-US" dirty="0" smtClean="0"/>
              <a:t>Single </a:t>
            </a:r>
            <a:r>
              <a:rPr lang="en-US" dirty="0"/>
              <a:t>use molds having single use </a:t>
            </a:r>
            <a:r>
              <a:rPr lang="en-US" dirty="0" smtClean="0"/>
              <a:t>patterns.</a:t>
            </a:r>
          </a:p>
          <a:p>
            <a:pPr>
              <a:buFont typeface="Wingdings" pitchFamily="2" charset="2"/>
              <a:buChar char="v"/>
            </a:pPr>
            <a:r>
              <a:rPr lang="en-US" dirty="0" smtClean="0"/>
              <a:t>Multiple </a:t>
            </a:r>
            <a:r>
              <a:rPr lang="en-US" dirty="0"/>
              <a:t>use pattern</a:t>
            </a:r>
          </a:p>
          <a:p>
            <a:endParaRPr lang="en-US" dirty="0"/>
          </a:p>
        </p:txBody>
      </p:sp>
    </p:spTree>
    <p:extLst>
      <p:ext uri="{BB962C8B-B14F-4D97-AF65-F5344CB8AC3E}">
        <p14:creationId xmlns:p14="http://schemas.microsoft.com/office/powerpoint/2010/main" val="3387413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marL="0" indent="0" algn="ctr">
              <a:buNone/>
            </a:pPr>
            <a:r>
              <a:rPr lang="en-US" b="1" dirty="0"/>
              <a:t>Sand </a:t>
            </a:r>
            <a:r>
              <a:rPr lang="en-US" b="1" dirty="0" smtClean="0"/>
              <a:t>casting</a:t>
            </a:r>
          </a:p>
          <a:p>
            <a:pPr marL="0" indent="0">
              <a:buNone/>
            </a:pPr>
            <a:endParaRPr lang="en-US" dirty="0"/>
          </a:p>
          <a:p>
            <a:pPr lvl="0"/>
            <a:r>
              <a:rPr lang="en-US" dirty="0"/>
              <a:t>The most common form of casting</a:t>
            </a:r>
          </a:p>
          <a:p>
            <a:pPr lvl="0"/>
            <a:r>
              <a:rPr lang="en-US" dirty="0"/>
              <a:t>The clay and water are combined with the granular materials</a:t>
            </a:r>
          </a:p>
          <a:p>
            <a:pPr lvl="0"/>
            <a:r>
              <a:rPr lang="en-US" dirty="0"/>
              <a:t>They are then arranged around a pattern</a:t>
            </a:r>
          </a:p>
          <a:p>
            <a:pPr lvl="0"/>
            <a:r>
              <a:rPr lang="en-US" dirty="0"/>
              <a:t>The liquid metal is inserted into the mold through the gravity flow</a:t>
            </a:r>
          </a:p>
          <a:p>
            <a:pPr lvl="0"/>
            <a:r>
              <a:rPr lang="en-US" dirty="0"/>
              <a:t>The inserted metal is allowed to solidify to allow removal of the mold</a:t>
            </a:r>
          </a:p>
          <a:p>
            <a:pPr marL="0" indent="0">
              <a:buNone/>
            </a:pPr>
            <a:endParaRPr lang="en-US" dirty="0"/>
          </a:p>
        </p:txBody>
      </p:sp>
    </p:spTree>
    <p:extLst>
      <p:ext uri="{BB962C8B-B14F-4D97-AF65-F5344CB8AC3E}">
        <p14:creationId xmlns:p14="http://schemas.microsoft.com/office/powerpoint/2010/main" val="2570129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305800" cy="5440363"/>
          </a:xfrm>
        </p:spPr>
        <p:txBody>
          <a:bodyPr/>
          <a:lstStyle/>
          <a:p>
            <a:pPr marL="0" indent="0" algn="ctr">
              <a:buNone/>
            </a:pPr>
            <a:r>
              <a:rPr lang="en-US" dirty="0" smtClean="0"/>
              <a:t> </a:t>
            </a:r>
            <a:r>
              <a:rPr lang="en-US" b="1" dirty="0" smtClean="0"/>
              <a:t>Patterns </a:t>
            </a:r>
            <a:r>
              <a:rPr lang="en-US" b="1" dirty="0"/>
              <a:t>and materials of the </a:t>
            </a:r>
            <a:r>
              <a:rPr lang="en-US" b="1" dirty="0" smtClean="0"/>
              <a:t>patterns</a:t>
            </a:r>
          </a:p>
          <a:p>
            <a:pPr marL="0" indent="0">
              <a:buNone/>
            </a:pPr>
            <a:endParaRPr lang="en-US" b="1" dirty="0"/>
          </a:p>
          <a:p>
            <a:pPr lvl="0"/>
            <a:r>
              <a:rPr lang="en-US" dirty="0"/>
              <a:t>The cheapest material is wood patterns</a:t>
            </a:r>
          </a:p>
          <a:p>
            <a:pPr lvl="0"/>
            <a:r>
              <a:rPr lang="en-US" dirty="0"/>
              <a:t>More durable but expensive are metals</a:t>
            </a:r>
          </a:p>
          <a:p>
            <a:pPr lvl="0"/>
            <a:r>
              <a:rPr lang="en-US" dirty="0"/>
              <a:t>Alternatively hard plastics are also suitable</a:t>
            </a:r>
          </a:p>
          <a:p>
            <a:pPr marL="0" indent="0">
              <a:buNone/>
            </a:pPr>
            <a:endParaRPr lang="en-US" dirty="0"/>
          </a:p>
        </p:txBody>
      </p:sp>
    </p:spTree>
    <p:extLst>
      <p:ext uri="{BB962C8B-B14F-4D97-AF65-F5344CB8AC3E}">
        <p14:creationId xmlns:p14="http://schemas.microsoft.com/office/powerpoint/2010/main" val="2379190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305800" cy="5516563"/>
          </a:xfrm>
        </p:spPr>
        <p:txBody>
          <a:bodyPr/>
          <a:lstStyle/>
          <a:p>
            <a:pPr marL="0" indent="0" algn="ctr">
              <a:buNone/>
            </a:pPr>
            <a:r>
              <a:rPr lang="en-US" b="1" dirty="0"/>
              <a:t>Types of </a:t>
            </a:r>
            <a:r>
              <a:rPr lang="en-US" b="1" dirty="0" smtClean="0"/>
              <a:t>pattern</a:t>
            </a:r>
          </a:p>
          <a:p>
            <a:pPr marL="0" indent="0">
              <a:buNone/>
            </a:pPr>
            <a:endParaRPr lang="en-US" dirty="0"/>
          </a:p>
          <a:p>
            <a:pPr lvl="0"/>
            <a:r>
              <a:rPr lang="en-US" dirty="0"/>
              <a:t>One piece or solid patterns</a:t>
            </a:r>
          </a:p>
          <a:p>
            <a:pPr lvl="0"/>
            <a:r>
              <a:rPr lang="en-US" dirty="0"/>
              <a:t>split patterns</a:t>
            </a:r>
          </a:p>
          <a:p>
            <a:pPr lvl="0"/>
            <a:r>
              <a:rPr lang="en-US" dirty="0"/>
              <a:t>Match plate patterns</a:t>
            </a:r>
          </a:p>
          <a:p>
            <a:pPr lvl="0"/>
            <a:r>
              <a:rPr lang="en-US" dirty="0"/>
              <a:t>Cope and drag patterns</a:t>
            </a:r>
          </a:p>
          <a:p>
            <a:pPr marL="0" indent="0">
              <a:buNone/>
            </a:pPr>
            <a:endParaRPr lang="en-US" dirty="0"/>
          </a:p>
        </p:txBody>
      </p:sp>
    </p:spTree>
    <p:extLst>
      <p:ext uri="{BB962C8B-B14F-4D97-AF65-F5344CB8AC3E}">
        <p14:creationId xmlns:p14="http://schemas.microsoft.com/office/powerpoint/2010/main" val="1697982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305800" cy="5440363"/>
          </a:xfrm>
        </p:spPr>
        <p:txBody>
          <a:bodyPr>
            <a:normAutofit fontScale="85000" lnSpcReduction="20000"/>
          </a:bodyPr>
          <a:lstStyle/>
          <a:p>
            <a:pPr marL="0" indent="0" algn="ctr">
              <a:buNone/>
            </a:pPr>
            <a:r>
              <a:rPr lang="en-US" b="1" dirty="0"/>
              <a:t>Sands </a:t>
            </a:r>
            <a:r>
              <a:rPr lang="en-US" b="1" dirty="0" smtClean="0"/>
              <a:t>conditioning</a:t>
            </a:r>
          </a:p>
          <a:p>
            <a:pPr marL="0" indent="0">
              <a:buNone/>
            </a:pPr>
            <a:endParaRPr lang="en-US" dirty="0"/>
          </a:p>
          <a:p>
            <a:pPr lvl="0"/>
            <a:r>
              <a:rPr lang="en-US" dirty="0"/>
              <a:t>The sand used in casting has four main requirements</a:t>
            </a:r>
          </a:p>
          <a:p>
            <a:pPr lvl="0"/>
            <a:r>
              <a:rPr lang="en-US" dirty="0"/>
              <a:t>Refractoriness-high temperatures  sustainability</a:t>
            </a:r>
          </a:p>
          <a:p>
            <a:pPr lvl="0"/>
            <a:r>
              <a:rPr lang="en-US" dirty="0"/>
              <a:t>Cohesiveness-Shape is retained</a:t>
            </a:r>
          </a:p>
          <a:p>
            <a:pPr lvl="0"/>
            <a:r>
              <a:rPr lang="en-US" dirty="0"/>
              <a:t>Permeability-ease of gas escape</a:t>
            </a:r>
          </a:p>
          <a:p>
            <a:pPr lvl="0"/>
            <a:r>
              <a:rPr lang="en-US" dirty="0"/>
              <a:t>Collapsibility-the ability to shrink and removal of any part</a:t>
            </a:r>
          </a:p>
          <a:p>
            <a:pPr lvl="0"/>
            <a:r>
              <a:rPr lang="en-US" dirty="0"/>
              <a:t>The sand is then processed using green-sand mixture silica, clay and water</a:t>
            </a:r>
          </a:p>
          <a:p>
            <a:pPr lvl="0"/>
            <a:r>
              <a:rPr lang="en-US" dirty="0"/>
              <a:t>The grain of the sand is then coated with uniformly with addictive reagents</a:t>
            </a:r>
          </a:p>
          <a:p>
            <a:pPr lvl="0"/>
            <a:r>
              <a:rPr lang="en-US" dirty="0"/>
              <a:t>The coating involves use of rolls and Muller kneads to stir</a:t>
            </a:r>
          </a:p>
          <a:p>
            <a:pPr lvl="0"/>
            <a:r>
              <a:rPr lang="en-US" dirty="0"/>
              <a:t>The sand is then tested using permeability tester and sand mold hardness tester</a:t>
            </a:r>
          </a:p>
          <a:p>
            <a:pPr marL="0" indent="0">
              <a:buNone/>
            </a:pPr>
            <a:endParaRPr lang="en-US" dirty="0"/>
          </a:p>
        </p:txBody>
      </p:sp>
    </p:spTree>
    <p:extLst>
      <p:ext uri="{BB962C8B-B14F-4D97-AF65-F5344CB8AC3E}">
        <p14:creationId xmlns:p14="http://schemas.microsoft.com/office/powerpoint/2010/main" val="1170156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09600"/>
            <a:ext cx="8077200" cy="5943600"/>
          </a:xfrm>
        </p:spPr>
        <p:txBody>
          <a:bodyPr/>
          <a:lstStyle/>
          <a:p>
            <a:pPr marL="0" indent="0" algn="ctr">
              <a:buNone/>
            </a:pPr>
            <a:r>
              <a:rPr lang="en-US" b="1" dirty="0"/>
              <a:t>Making Sand Molds</a:t>
            </a:r>
          </a:p>
          <a:p>
            <a:pPr lvl="0"/>
            <a:r>
              <a:rPr lang="en-US" dirty="0"/>
              <a:t>Involves hand ramming when few castings needs to be made</a:t>
            </a:r>
          </a:p>
          <a:p>
            <a:pPr lvl="0"/>
            <a:r>
              <a:rPr lang="en-US" dirty="0"/>
              <a:t>But it is slow and labor intensive</a:t>
            </a:r>
          </a:p>
          <a:p>
            <a:pPr lvl="0"/>
            <a:r>
              <a:rPr lang="en-US" dirty="0"/>
              <a:t>It may result to poor compaction</a:t>
            </a:r>
          </a:p>
          <a:p>
            <a:pPr lvl="0"/>
            <a:r>
              <a:rPr lang="en-US" dirty="0"/>
              <a:t>Use of machines saves time and reduce labor</a:t>
            </a:r>
          </a:p>
          <a:p>
            <a:pPr lvl="0"/>
            <a:r>
              <a:rPr lang="en-US" dirty="0"/>
              <a:t>Promotes accuracy and consistency</a:t>
            </a:r>
          </a:p>
          <a:p>
            <a:pPr lvl="0"/>
            <a:r>
              <a:rPr lang="en-US" dirty="0"/>
              <a:t>Alternative molding methods includes stack molding and use of sodium silicate-CO2 molding</a:t>
            </a:r>
          </a:p>
          <a:p>
            <a:pPr marL="0" indent="0">
              <a:buNone/>
            </a:pPr>
            <a:endParaRPr lang="en-US" dirty="0"/>
          </a:p>
        </p:txBody>
      </p:sp>
    </p:spTree>
    <p:extLst>
      <p:ext uri="{BB962C8B-B14F-4D97-AF65-F5344CB8AC3E}">
        <p14:creationId xmlns:p14="http://schemas.microsoft.com/office/powerpoint/2010/main" val="2002510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305800" cy="5516563"/>
          </a:xfrm>
        </p:spPr>
        <p:txBody>
          <a:bodyPr>
            <a:normAutofit fontScale="85000" lnSpcReduction="10000"/>
          </a:bodyPr>
          <a:lstStyle/>
          <a:p>
            <a:pPr marL="0" indent="0" algn="ctr">
              <a:buNone/>
            </a:pPr>
            <a:r>
              <a:rPr lang="en-US" b="1" dirty="0"/>
              <a:t>Shell </a:t>
            </a:r>
            <a:r>
              <a:rPr lang="en-US" b="1" dirty="0" smtClean="0"/>
              <a:t>molding</a:t>
            </a:r>
          </a:p>
          <a:p>
            <a:pPr marL="0" indent="0">
              <a:buNone/>
            </a:pPr>
            <a:endParaRPr lang="en-US" dirty="0"/>
          </a:p>
          <a:p>
            <a:pPr lvl="0"/>
            <a:r>
              <a:rPr lang="en-US" dirty="0"/>
              <a:t>It has seven basic </a:t>
            </a:r>
            <a:r>
              <a:rPr lang="en-US" dirty="0" smtClean="0"/>
              <a:t>steps and they include:</a:t>
            </a:r>
            <a:endParaRPr lang="en-US" dirty="0"/>
          </a:p>
          <a:p>
            <a:pPr lvl="0">
              <a:buFont typeface="Wingdings" pitchFamily="2" charset="2"/>
              <a:buChar char="v"/>
            </a:pPr>
            <a:r>
              <a:rPr lang="en-US" dirty="0"/>
              <a:t>P</a:t>
            </a:r>
            <a:r>
              <a:rPr lang="en-US" dirty="0" smtClean="0"/>
              <a:t>re-coating </a:t>
            </a:r>
            <a:r>
              <a:rPr lang="en-US" dirty="0"/>
              <a:t>of the individual </a:t>
            </a:r>
            <a:r>
              <a:rPr lang="en-US" dirty="0" smtClean="0"/>
              <a:t>grain</a:t>
            </a:r>
          </a:p>
          <a:p>
            <a:pPr lvl="0">
              <a:buFont typeface="Wingdings" pitchFamily="2" charset="2"/>
              <a:buChar char="v"/>
            </a:pPr>
            <a:r>
              <a:rPr lang="en-US" dirty="0" smtClean="0"/>
              <a:t>Heating.</a:t>
            </a:r>
          </a:p>
          <a:p>
            <a:pPr lvl="0">
              <a:buFont typeface="Wingdings" pitchFamily="2" charset="2"/>
              <a:buChar char="v"/>
            </a:pPr>
            <a:r>
              <a:rPr lang="en-US" dirty="0" smtClean="0"/>
              <a:t>Inversion </a:t>
            </a:r>
            <a:r>
              <a:rPr lang="en-US" dirty="0"/>
              <a:t>of the patterns and </a:t>
            </a:r>
            <a:r>
              <a:rPr lang="en-US" dirty="0" smtClean="0"/>
              <a:t>mixtures.</a:t>
            </a:r>
          </a:p>
          <a:p>
            <a:pPr lvl="0">
              <a:buFont typeface="Wingdings" pitchFamily="2" charset="2"/>
              <a:buChar char="v"/>
            </a:pPr>
            <a:r>
              <a:rPr lang="en-US" dirty="0" smtClean="0"/>
              <a:t>Pattern </a:t>
            </a:r>
            <a:r>
              <a:rPr lang="en-US" dirty="0"/>
              <a:t>placed in the oven, curing process is </a:t>
            </a:r>
            <a:r>
              <a:rPr lang="en-US" dirty="0" smtClean="0"/>
              <a:t>completed.</a:t>
            </a:r>
          </a:p>
          <a:p>
            <a:pPr lvl="0">
              <a:buFont typeface="Wingdings" pitchFamily="2" charset="2"/>
              <a:buChar char="v"/>
            </a:pPr>
            <a:r>
              <a:rPr lang="en-US" dirty="0" smtClean="0"/>
              <a:t>stripping </a:t>
            </a:r>
            <a:r>
              <a:rPr lang="en-US" dirty="0"/>
              <a:t>of the hardened </a:t>
            </a:r>
            <a:r>
              <a:rPr lang="en-US" dirty="0" smtClean="0"/>
              <a:t>pattern.</a:t>
            </a:r>
          </a:p>
          <a:p>
            <a:pPr lvl="0">
              <a:buFont typeface="Wingdings" pitchFamily="2" charset="2"/>
              <a:buChar char="v"/>
            </a:pPr>
            <a:r>
              <a:rPr lang="en-US" dirty="0" smtClean="0"/>
              <a:t>clamping </a:t>
            </a:r>
            <a:r>
              <a:rPr lang="en-US" dirty="0"/>
              <a:t>of the shell with the thermoset </a:t>
            </a:r>
            <a:r>
              <a:rPr lang="en-US" dirty="0" smtClean="0"/>
              <a:t>adhesive.</a:t>
            </a:r>
          </a:p>
          <a:p>
            <a:pPr lvl="0">
              <a:buFont typeface="Wingdings" pitchFamily="2" charset="2"/>
              <a:buChar char="v"/>
            </a:pPr>
            <a:r>
              <a:rPr lang="en-US" dirty="0" smtClean="0"/>
              <a:t>Placement </a:t>
            </a:r>
            <a:r>
              <a:rPr lang="en-US" dirty="0"/>
              <a:t>of the shell molds in the pouring jacked and supported with sand and </a:t>
            </a:r>
            <a:r>
              <a:rPr lang="en-US" dirty="0" smtClean="0"/>
              <a:t>gravel.</a:t>
            </a:r>
          </a:p>
          <a:p>
            <a:pPr lvl="0">
              <a:buFont typeface="Wingdings" pitchFamily="2" charset="2"/>
              <a:buChar char="v"/>
            </a:pPr>
            <a:r>
              <a:rPr lang="en-US" dirty="0" smtClean="0"/>
              <a:t>The </a:t>
            </a:r>
            <a:r>
              <a:rPr lang="en-US" dirty="0"/>
              <a:t>advantage is that it requires less materials and leads to high </a:t>
            </a:r>
            <a:r>
              <a:rPr lang="en-US" dirty="0" smtClean="0"/>
              <a:t>productivity.</a:t>
            </a:r>
          </a:p>
          <a:p>
            <a:pPr lvl="0">
              <a:buFont typeface="Wingdings" pitchFamily="2" charset="2"/>
              <a:buChar char="v"/>
            </a:pPr>
            <a:r>
              <a:rPr lang="en-US" dirty="0" smtClean="0"/>
              <a:t>The </a:t>
            </a:r>
            <a:r>
              <a:rPr lang="en-US" dirty="0"/>
              <a:t>disadvantage is that it is expensive</a:t>
            </a:r>
          </a:p>
        </p:txBody>
      </p:sp>
    </p:spTree>
    <p:extLst>
      <p:ext uri="{BB962C8B-B14F-4D97-AF65-F5344CB8AC3E}">
        <p14:creationId xmlns:p14="http://schemas.microsoft.com/office/powerpoint/2010/main" val="39088509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351</TotalTime>
  <Words>2372</Words>
  <Application>Microsoft Office PowerPoint</Application>
  <PresentationFormat>On-screen Show (4:3)</PresentationFormat>
  <Paragraphs>164</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d8ms</dc:creator>
  <cp:lastModifiedBy>ADMIN</cp:lastModifiedBy>
  <cp:revision>6</cp:revision>
  <dcterms:created xsi:type="dcterms:W3CDTF">2021-04-05T09:33:17Z</dcterms:created>
  <dcterms:modified xsi:type="dcterms:W3CDTF">2021-04-05T15:46:43Z</dcterms:modified>
</cp:coreProperties>
</file>